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59" r:id="rId6"/>
    <p:sldId id="261" r:id="rId7"/>
    <p:sldId id="260" r:id="rId8"/>
    <p:sldId id="266" r:id="rId9"/>
    <p:sldId id="262" r:id="rId10"/>
    <p:sldId id="267" r:id="rId11"/>
    <p:sldId id="268" r:id="rId12"/>
    <p:sldId id="263" r:id="rId13"/>
    <p:sldId id="264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368C037-50B2-4C71-854B-47E8CBAF2B45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3FA0C25-994C-459A-90E2-40D7DAF1FA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68C037-50B2-4C71-854B-47E8CBAF2B45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FA0C25-994C-459A-90E2-40D7DAF1FA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68C037-50B2-4C71-854B-47E8CBAF2B45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FA0C25-994C-459A-90E2-40D7DAF1FA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68C037-50B2-4C71-854B-47E8CBAF2B45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FA0C25-994C-459A-90E2-40D7DAF1FA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F368C037-50B2-4C71-854B-47E8CBAF2B45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3FA0C25-994C-459A-90E2-40D7DAF1FA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68C037-50B2-4C71-854B-47E8CBAF2B45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3FA0C25-994C-459A-90E2-40D7DAF1FA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68C037-50B2-4C71-854B-47E8CBAF2B45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3FA0C25-994C-459A-90E2-40D7DAF1FA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68C037-50B2-4C71-854B-47E8CBAF2B45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FA0C25-994C-459A-90E2-40D7DAF1FA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68C037-50B2-4C71-854B-47E8CBAF2B45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FA0C25-994C-459A-90E2-40D7DAF1FA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F368C037-50B2-4C71-854B-47E8CBAF2B45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3FA0C25-994C-459A-90E2-40D7DAF1FA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368C037-50B2-4C71-854B-47E8CBAF2B45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3FA0C25-994C-459A-90E2-40D7DAF1FA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F368C037-50B2-4C71-854B-47E8CBAF2B45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63FA0C25-994C-459A-90E2-40D7DAF1FA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/>
              <a:t>Заболевания системы мочевыделения</a:t>
            </a:r>
            <a:endParaRPr lang="ru-RU" sz="5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sz="4400" b="1" i="1" dirty="0"/>
              <a:t>М</a:t>
            </a:r>
            <a:r>
              <a:rPr lang="ru-RU" sz="4400" b="1" i="1" dirty="0" smtClean="0"/>
              <a:t>очекаменная </a:t>
            </a:r>
            <a:r>
              <a:rPr lang="ru-RU" sz="4400" b="1" i="1" dirty="0" smtClean="0"/>
              <a:t>болезнь</a:t>
            </a:r>
          </a:p>
          <a:p>
            <a:r>
              <a:rPr lang="ru-RU" sz="4400" b="1" i="1" dirty="0" err="1" smtClean="0"/>
              <a:t>Пиелонефрит</a:t>
            </a:r>
            <a:endParaRPr lang="ru-RU" sz="4400" b="1" i="1" dirty="0" smtClean="0"/>
          </a:p>
          <a:p>
            <a:r>
              <a:rPr lang="ru-RU" sz="4400" b="1" i="1" dirty="0" smtClean="0"/>
              <a:t>Травмы почек </a:t>
            </a:r>
          </a:p>
          <a:p>
            <a:r>
              <a:rPr lang="ru-RU" sz="4400" b="1" i="1" dirty="0" smtClean="0"/>
              <a:t>Аденома предстательной железы</a:t>
            </a:r>
            <a:endParaRPr lang="ru-RU" sz="4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75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err="1" smtClean="0"/>
              <a:t>Периоперационный</a:t>
            </a:r>
            <a:r>
              <a:rPr lang="ru-RU" sz="4000" dirty="0" smtClean="0"/>
              <a:t> период в урологии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Особенности:</a:t>
            </a:r>
          </a:p>
          <a:p>
            <a:pPr>
              <a:buFont typeface="Wingdings" pitchFamily="2" charset="2"/>
              <a:buChar char="q"/>
            </a:pPr>
            <a:r>
              <a:rPr lang="ru-RU" sz="2000" dirty="0" smtClean="0"/>
              <a:t>Уход за </a:t>
            </a:r>
            <a:r>
              <a:rPr lang="ru-RU" sz="2000" dirty="0" err="1" smtClean="0"/>
              <a:t>нефростомой</a:t>
            </a:r>
            <a:r>
              <a:rPr lang="ru-RU" sz="2000" dirty="0" smtClean="0"/>
              <a:t>, </a:t>
            </a:r>
            <a:r>
              <a:rPr lang="ru-RU" sz="2000" dirty="0" err="1" smtClean="0"/>
              <a:t>эпицистостомой</a:t>
            </a:r>
            <a:r>
              <a:rPr lang="ru-RU" sz="2000" dirty="0" smtClean="0"/>
              <a:t>, мочевым катетером ( обработка кожи, смена повязок, контроль количества и характера мочи)</a:t>
            </a:r>
          </a:p>
          <a:p>
            <a:pPr>
              <a:buNone/>
            </a:pPr>
            <a:endParaRPr lang="ru-RU" sz="2000" dirty="0" smtClean="0"/>
          </a:p>
          <a:p>
            <a:pPr>
              <a:buFont typeface="Wingdings" pitchFamily="2" charset="2"/>
              <a:buChar char="q"/>
            </a:pPr>
            <a:r>
              <a:rPr lang="ru-RU" sz="2000" dirty="0" smtClean="0"/>
              <a:t>Термометрия</a:t>
            </a:r>
          </a:p>
          <a:p>
            <a:pPr>
              <a:buNone/>
            </a:pPr>
            <a:endParaRPr lang="ru-RU" sz="2000" dirty="0" smtClean="0"/>
          </a:p>
          <a:p>
            <a:pPr>
              <a:buFont typeface="Wingdings" pitchFamily="2" charset="2"/>
              <a:buChar char="q"/>
            </a:pPr>
            <a:r>
              <a:rPr lang="ru-RU" sz="2000" dirty="0" smtClean="0"/>
              <a:t>Контроль диуреза</a:t>
            </a:r>
          </a:p>
          <a:p>
            <a:pPr>
              <a:buNone/>
            </a:pPr>
            <a:endParaRPr lang="ru-RU" sz="2000" dirty="0" smtClean="0"/>
          </a:p>
          <a:p>
            <a:pPr>
              <a:buFont typeface="Wingdings" pitchFamily="2" charset="2"/>
              <a:buChar char="q"/>
            </a:pPr>
            <a:r>
              <a:rPr lang="ru-RU" sz="2000" dirty="0" smtClean="0"/>
              <a:t>Помощь в самообслуживании</a:t>
            </a:r>
            <a:endParaRPr lang="ru-RU" sz="2000" dirty="0"/>
          </a:p>
        </p:txBody>
      </p:sp>
      <p:pic>
        <p:nvPicPr>
          <p:cNvPr id="5" name="Содержимое 4" descr="нефростомия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b="31697"/>
          <a:stretch>
            <a:fillRect/>
          </a:stretch>
        </p:blipFill>
        <p:spPr>
          <a:xfrm>
            <a:off x="4357686" y="1643050"/>
            <a:ext cx="4572032" cy="321471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7481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Повреждения почек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>
          <a:xfrm>
            <a:off x="4645025" y="857232"/>
            <a:ext cx="4213255" cy="3071834"/>
          </a:xfrm>
        </p:spPr>
        <p:txBody>
          <a:bodyPr/>
          <a:lstStyle/>
          <a:p>
            <a:pPr algn="ctr"/>
            <a:r>
              <a:rPr lang="ru-RU" sz="2400" dirty="0" smtClean="0"/>
              <a:t>Лечение</a:t>
            </a:r>
          </a:p>
          <a:p>
            <a:pPr algn="ctr"/>
            <a:endParaRPr lang="ru-RU" sz="2400" dirty="0" smtClean="0"/>
          </a:p>
          <a:p>
            <a:r>
              <a:rPr lang="ru-RU" sz="2000" u="sng" dirty="0" smtClean="0"/>
              <a:t>Ушиб</a:t>
            </a:r>
            <a:r>
              <a:rPr lang="ru-RU" sz="2000" dirty="0" smtClean="0"/>
              <a:t>: </a:t>
            </a:r>
            <a:r>
              <a:rPr lang="ru-RU" sz="2000" i="1" dirty="0" smtClean="0"/>
              <a:t>покой, холод на область почки, </a:t>
            </a:r>
          </a:p>
          <a:p>
            <a:r>
              <a:rPr lang="ru-RU" sz="2000" i="1" dirty="0" err="1" smtClean="0"/>
              <a:t>гемостатическая</a:t>
            </a:r>
            <a:r>
              <a:rPr lang="ru-RU" sz="2000" i="1" dirty="0" smtClean="0"/>
              <a:t> терапия</a:t>
            </a:r>
          </a:p>
          <a:p>
            <a:endParaRPr lang="ru-RU" sz="2000" i="1" dirty="0" smtClean="0"/>
          </a:p>
          <a:p>
            <a:r>
              <a:rPr lang="ru-RU" sz="2000" u="sng" dirty="0" smtClean="0"/>
              <a:t>Разрыв</a:t>
            </a:r>
            <a:r>
              <a:rPr lang="ru-RU" sz="2000" dirty="0" smtClean="0"/>
              <a:t>: </a:t>
            </a:r>
            <a:r>
              <a:rPr lang="ru-RU" sz="2000" i="1" dirty="0" err="1" smtClean="0"/>
              <a:t>ушивание</a:t>
            </a:r>
            <a:r>
              <a:rPr lang="ru-RU" sz="2000" i="1" dirty="0" smtClean="0"/>
              <a:t> почки</a:t>
            </a:r>
          </a:p>
          <a:p>
            <a:endParaRPr lang="ru-RU" sz="2000" dirty="0" smtClean="0"/>
          </a:p>
          <a:p>
            <a:r>
              <a:rPr lang="ru-RU" sz="2000" u="sng" dirty="0" smtClean="0"/>
              <a:t>Размозжение</a:t>
            </a:r>
            <a:r>
              <a:rPr lang="ru-RU" sz="2000" dirty="0" smtClean="0"/>
              <a:t>: </a:t>
            </a:r>
            <a:r>
              <a:rPr lang="ru-RU" sz="2000" i="1" dirty="0" err="1" smtClean="0"/>
              <a:t>нефрэктомия</a:t>
            </a:r>
            <a:endParaRPr lang="ru-RU" sz="20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457200" y="1214422"/>
            <a:ext cx="4329114" cy="50895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Виды повреждений</a:t>
            </a:r>
            <a:r>
              <a:rPr lang="ru-RU" dirty="0" smtClean="0"/>
              <a:t>:</a:t>
            </a:r>
          </a:p>
          <a:p>
            <a:r>
              <a:rPr lang="ru-RU" sz="2400" i="1" dirty="0" smtClean="0"/>
              <a:t>Ушиб</a:t>
            </a:r>
          </a:p>
          <a:p>
            <a:r>
              <a:rPr lang="ru-RU" sz="2400" i="1" dirty="0" smtClean="0"/>
              <a:t>Разрыв</a:t>
            </a:r>
          </a:p>
          <a:p>
            <a:r>
              <a:rPr lang="ru-RU" sz="2400" i="1" dirty="0" smtClean="0"/>
              <a:t>Размозжение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400" dirty="0" smtClean="0"/>
              <a:t>Симптомы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sz="2000" i="1" dirty="0" smtClean="0"/>
              <a:t>Боли в поясничной области</a:t>
            </a:r>
          </a:p>
          <a:p>
            <a:pPr>
              <a:buNone/>
            </a:pPr>
            <a:r>
              <a:rPr lang="ru-RU" sz="2000" i="1" dirty="0" smtClean="0"/>
              <a:t>Гематурия ( от микро- до </a:t>
            </a:r>
            <a:r>
              <a:rPr lang="ru-RU" sz="2000" i="1" dirty="0" err="1" smtClean="0"/>
              <a:t>макрогематурии</a:t>
            </a:r>
            <a:r>
              <a:rPr lang="ru-RU" sz="2000" i="1" dirty="0" smtClean="0"/>
              <a:t> со сгустками)</a:t>
            </a:r>
          </a:p>
          <a:p>
            <a:pPr>
              <a:buNone/>
            </a:pPr>
            <a:r>
              <a:rPr lang="ru-RU" sz="2000" i="1" dirty="0" smtClean="0"/>
              <a:t>Признаки кровопотери</a:t>
            </a:r>
          </a:p>
          <a:p>
            <a:pPr>
              <a:buNone/>
            </a:pPr>
            <a:endParaRPr lang="ru-RU" sz="2000" i="1" dirty="0" smtClean="0"/>
          </a:p>
          <a:p>
            <a:pPr>
              <a:buNone/>
            </a:pPr>
            <a:r>
              <a:rPr lang="ru-RU" sz="2400" dirty="0" smtClean="0"/>
              <a:t>Диагностика</a:t>
            </a:r>
            <a:r>
              <a:rPr lang="ru-RU" sz="2400" i="1" dirty="0" smtClean="0"/>
              <a:t>:</a:t>
            </a:r>
          </a:p>
          <a:p>
            <a:pPr>
              <a:buNone/>
            </a:pPr>
            <a:r>
              <a:rPr lang="ru-RU" sz="2000" i="1" dirty="0" smtClean="0"/>
              <a:t>Анализ мочи, </a:t>
            </a:r>
          </a:p>
          <a:p>
            <a:pPr>
              <a:buNone/>
            </a:pPr>
            <a:r>
              <a:rPr lang="ru-RU" sz="2000" i="1" dirty="0" smtClean="0"/>
              <a:t>УЗИ почек, </a:t>
            </a:r>
          </a:p>
          <a:p>
            <a:pPr>
              <a:buNone/>
            </a:pPr>
            <a:r>
              <a:rPr lang="ru-RU" sz="2000" i="1" dirty="0" smtClean="0"/>
              <a:t>ретроградная пиелография</a:t>
            </a:r>
          </a:p>
        </p:txBody>
      </p:sp>
      <p:pic>
        <p:nvPicPr>
          <p:cNvPr id="5" name="Содержимое 4" descr="разрыв почки.pn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786446" y="4071942"/>
            <a:ext cx="2209524" cy="219047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err="1" smtClean="0"/>
              <a:t>Пиелонефрит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100" dirty="0" smtClean="0"/>
              <a:t>воспаление почечной лоханки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500174"/>
            <a:ext cx="3757610" cy="467202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Причины: </a:t>
            </a:r>
          </a:p>
          <a:p>
            <a:pPr>
              <a:buNone/>
            </a:pPr>
            <a:endParaRPr lang="ru-RU" dirty="0" smtClean="0"/>
          </a:p>
          <a:p>
            <a:r>
              <a:rPr lang="ru-RU" sz="2600" i="1" dirty="0" smtClean="0"/>
              <a:t>нарушение оттока мочи ( камни, сужения мочеточника, опущение почек, острая задержка мочи, пузырно-мочеточниковый </a:t>
            </a:r>
            <a:r>
              <a:rPr lang="ru-RU" sz="2600" i="1" dirty="0" err="1" smtClean="0"/>
              <a:t>рефлюкс</a:t>
            </a:r>
            <a:r>
              <a:rPr lang="ru-RU" sz="2600" i="1" dirty="0" smtClean="0"/>
              <a:t>)</a:t>
            </a:r>
          </a:p>
          <a:p>
            <a:pPr>
              <a:buNone/>
            </a:pPr>
            <a:endParaRPr lang="ru-RU" sz="2600" i="1" dirty="0" smtClean="0"/>
          </a:p>
          <a:p>
            <a:r>
              <a:rPr lang="ru-RU" sz="2600" i="1" dirty="0" smtClean="0"/>
              <a:t>Присоединение инфекции ( кишечная палочка, </a:t>
            </a:r>
            <a:r>
              <a:rPr lang="ru-RU" sz="2600" i="1" dirty="0" err="1" smtClean="0"/>
              <a:t>стафиллококки</a:t>
            </a:r>
            <a:r>
              <a:rPr lang="ru-RU" sz="2600" i="1" dirty="0" smtClean="0"/>
              <a:t>, энтерококки)</a:t>
            </a:r>
          </a:p>
          <a:p>
            <a:pPr>
              <a:buNone/>
            </a:pPr>
            <a:endParaRPr lang="ru-RU" sz="2600" i="1" dirty="0" smtClean="0"/>
          </a:p>
          <a:p>
            <a:r>
              <a:rPr lang="ru-RU" sz="2600" i="1" dirty="0" smtClean="0"/>
              <a:t>Снижение иммунитета (сахарный диабет)</a:t>
            </a:r>
            <a:endParaRPr lang="ru-RU" sz="2600" i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500174"/>
            <a:ext cx="4038600" cy="467202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2200" b="1" dirty="0" smtClean="0"/>
              <a:t>Часто болеют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300" i="1" dirty="0" smtClean="0"/>
              <a:t>Дети до 7 лет</a:t>
            </a:r>
          </a:p>
          <a:p>
            <a:pPr>
              <a:buNone/>
            </a:pPr>
            <a:r>
              <a:rPr lang="ru-RU" sz="2300" i="1" dirty="0" smtClean="0"/>
              <a:t>Молодые женщины</a:t>
            </a:r>
          </a:p>
          <a:p>
            <a:pPr>
              <a:buNone/>
            </a:pPr>
            <a:r>
              <a:rPr lang="ru-RU" sz="2300" i="1" dirty="0" smtClean="0"/>
              <a:t>Больные мочекаменной болезнью, сахарным диабетом и </a:t>
            </a:r>
            <a:r>
              <a:rPr lang="ru-RU" sz="2300" i="1" dirty="0" err="1" smtClean="0"/>
              <a:t>др</a:t>
            </a:r>
            <a:endParaRPr lang="ru-RU" sz="2300" i="1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/>
          </a:p>
          <a:p>
            <a:pPr>
              <a:buNone/>
            </a:pPr>
            <a:endParaRPr lang="ru-RU" sz="2000" dirty="0"/>
          </a:p>
          <a:p>
            <a:pPr>
              <a:buNone/>
            </a:pPr>
            <a:r>
              <a:rPr lang="ru-RU" sz="3100" dirty="0" smtClean="0"/>
              <a:t>Осложнения</a:t>
            </a:r>
            <a:r>
              <a:rPr lang="ru-RU" sz="2000" dirty="0" smtClean="0"/>
              <a:t>:</a:t>
            </a:r>
          </a:p>
          <a:p>
            <a:pPr>
              <a:buNone/>
            </a:pPr>
            <a:r>
              <a:rPr lang="ru-RU" sz="2600" i="1" dirty="0" smtClean="0"/>
              <a:t>Абсцесс почки</a:t>
            </a:r>
          </a:p>
          <a:p>
            <a:pPr>
              <a:buNone/>
            </a:pPr>
            <a:r>
              <a:rPr lang="ru-RU" sz="2600" i="1" dirty="0" smtClean="0"/>
              <a:t>Карбункул почки</a:t>
            </a:r>
          </a:p>
          <a:p>
            <a:pPr>
              <a:buNone/>
            </a:pPr>
            <a:r>
              <a:rPr lang="ru-RU" sz="2600" i="1" dirty="0" smtClean="0"/>
              <a:t>Паранефрит</a:t>
            </a:r>
          </a:p>
          <a:p>
            <a:pPr>
              <a:buNone/>
            </a:pPr>
            <a:endParaRPr lang="ru-RU" sz="2600" i="1" dirty="0" smtClean="0"/>
          </a:p>
          <a:p>
            <a:pPr>
              <a:buNone/>
            </a:pPr>
            <a:r>
              <a:rPr lang="ru-RU" sz="2600" i="1" dirty="0" smtClean="0"/>
              <a:t>При хроническом течении – «сморщивание» почки (нефросклероз), почечная недостаточность</a:t>
            </a:r>
          </a:p>
          <a:p>
            <a:pPr>
              <a:buNone/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746572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Острый </a:t>
            </a:r>
            <a:r>
              <a:rPr lang="ru-RU" sz="3600" dirty="0" err="1" smtClean="0"/>
              <a:t>пиелонефрит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3900486" cy="452628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b="1" dirty="0" smtClean="0"/>
              <a:t>Симптомы</a:t>
            </a:r>
            <a:r>
              <a:rPr lang="ru-RU" sz="2400" dirty="0" smtClean="0"/>
              <a:t>: </a:t>
            </a:r>
          </a:p>
          <a:p>
            <a:pPr>
              <a:buNone/>
            </a:pPr>
            <a:endParaRPr lang="ru-RU" sz="2400" dirty="0" smtClean="0"/>
          </a:p>
          <a:p>
            <a:r>
              <a:rPr lang="ru-RU" sz="2400" i="1" dirty="0" smtClean="0"/>
              <a:t>Общая слабость</a:t>
            </a:r>
          </a:p>
          <a:p>
            <a:pPr>
              <a:buNone/>
            </a:pPr>
            <a:endParaRPr lang="ru-RU" sz="2400" i="1" dirty="0" smtClean="0"/>
          </a:p>
          <a:p>
            <a:r>
              <a:rPr lang="ru-RU" sz="2400" i="1" dirty="0" smtClean="0"/>
              <a:t> боль в боковой области живота, в пояснице </a:t>
            </a:r>
          </a:p>
          <a:p>
            <a:pPr>
              <a:buNone/>
            </a:pPr>
            <a:endParaRPr lang="ru-RU" sz="2400" i="1" dirty="0" smtClean="0"/>
          </a:p>
          <a:p>
            <a:r>
              <a:rPr lang="ru-RU" sz="2400" i="1" dirty="0" smtClean="0"/>
              <a:t>Высокая температура</a:t>
            </a:r>
          </a:p>
          <a:p>
            <a:pPr>
              <a:buNone/>
            </a:pPr>
            <a:endParaRPr lang="ru-RU" sz="2400" i="1" dirty="0" smtClean="0"/>
          </a:p>
          <a:p>
            <a:r>
              <a:rPr lang="ru-RU" sz="2400" i="1" dirty="0" smtClean="0"/>
              <a:t>Частые позывы на мочеиспускание</a:t>
            </a:r>
          </a:p>
          <a:p>
            <a:endParaRPr lang="ru-RU" sz="2400" i="1" dirty="0" smtClean="0"/>
          </a:p>
          <a:p>
            <a:r>
              <a:rPr lang="ru-RU" sz="2400" i="1" dirty="0" err="1" smtClean="0"/>
              <a:t>С-мы</a:t>
            </a:r>
            <a:r>
              <a:rPr lang="ru-RU" sz="2400" i="1" dirty="0" smtClean="0"/>
              <a:t> интоксикации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29124" y="1428736"/>
            <a:ext cx="4429156" cy="474346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400" b="1" dirty="0" smtClean="0"/>
              <a:t>Диагностика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400" i="1" dirty="0" smtClean="0"/>
              <a:t>Анализ мочи общий</a:t>
            </a:r>
          </a:p>
          <a:p>
            <a:pPr>
              <a:buNone/>
            </a:pPr>
            <a:r>
              <a:rPr lang="ru-RU" sz="2400" i="1" dirty="0" smtClean="0"/>
              <a:t>Анализ мочи по Нечипоренко -  </a:t>
            </a:r>
            <a:r>
              <a:rPr lang="ru-RU" sz="2400" i="1" dirty="0" err="1" smtClean="0"/>
              <a:t>лейкоцитурия</a:t>
            </a:r>
            <a:r>
              <a:rPr lang="ru-RU" sz="2400" i="1" dirty="0" smtClean="0"/>
              <a:t>, бактериурия, протеинурия</a:t>
            </a:r>
          </a:p>
          <a:p>
            <a:pPr>
              <a:buNone/>
            </a:pPr>
            <a:endParaRPr lang="ru-RU" sz="2400" i="1" dirty="0" smtClean="0"/>
          </a:p>
          <a:p>
            <a:pPr>
              <a:buNone/>
            </a:pPr>
            <a:endParaRPr lang="ru-RU" sz="2400" i="1" dirty="0" smtClean="0"/>
          </a:p>
          <a:p>
            <a:pPr>
              <a:buNone/>
            </a:pPr>
            <a:endParaRPr lang="ru-RU" sz="2400" i="1" dirty="0" smtClean="0"/>
          </a:p>
          <a:p>
            <a:pPr>
              <a:buNone/>
            </a:pPr>
            <a:r>
              <a:rPr lang="ru-RU" sz="2400" i="1" dirty="0" smtClean="0"/>
              <a:t>Бактериологическое исследование мочи с определением чувствительности к АБ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746572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Лечение </a:t>
            </a:r>
            <a:r>
              <a:rPr lang="ru-RU" sz="3600" dirty="0" err="1" smtClean="0"/>
              <a:t>пиелонефрита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85860"/>
            <a:ext cx="4686304" cy="48863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Устранение  нарушений оттока мочи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400" dirty="0" smtClean="0"/>
              <a:t>Противомикробная терапия</a:t>
            </a:r>
            <a:r>
              <a:rPr lang="ru-RU" sz="2000" dirty="0" smtClean="0"/>
              <a:t>:</a:t>
            </a:r>
          </a:p>
          <a:p>
            <a:pPr>
              <a:buNone/>
            </a:pPr>
            <a:r>
              <a:rPr lang="ru-RU" sz="2000" i="1" dirty="0" smtClean="0"/>
              <a:t>Антибиотики (</a:t>
            </a:r>
            <a:r>
              <a:rPr lang="ru-RU" sz="2000" i="1" dirty="0" err="1" smtClean="0"/>
              <a:t>цефалоспорины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аминогликозиды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фторхинолоны</a:t>
            </a:r>
            <a:r>
              <a:rPr lang="ru-RU" sz="2000" i="1" dirty="0" smtClean="0"/>
              <a:t>)</a:t>
            </a:r>
          </a:p>
          <a:p>
            <a:pPr>
              <a:buNone/>
            </a:pPr>
            <a:r>
              <a:rPr lang="ru-RU" sz="2000" i="1" dirty="0" err="1" smtClean="0"/>
              <a:t>Нитрофурановые</a:t>
            </a:r>
            <a:r>
              <a:rPr lang="ru-RU" sz="2000" i="1" dirty="0" smtClean="0"/>
              <a:t> (</a:t>
            </a:r>
            <a:r>
              <a:rPr lang="ru-RU" sz="2000" i="1" dirty="0" err="1" smtClean="0"/>
              <a:t>фурагин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фурадонин</a:t>
            </a:r>
            <a:r>
              <a:rPr lang="ru-RU" sz="2000" i="1" dirty="0" smtClean="0"/>
              <a:t>)</a:t>
            </a:r>
          </a:p>
          <a:p>
            <a:pPr>
              <a:buNone/>
            </a:pPr>
            <a:r>
              <a:rPr lang="ru-RU" sz="2000" i="1" dirty="0" smtClean="0"/>
              <a:t>Другие ( 5НОК, </a:t>
            </a:r>
            <a:r>
              <a:rPr lang="ru-RU" sz="2000" i="1" dirty="0" err="1" smtClean="0"/>
              <a:t>невиграмон</a:t>
            </a:r>
            <a:r>
              <a:rPr lang="ru-RU" sz="2000" i="1" dirty="0" smtClean="0"/>
              <a:t>)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Обильное питье</a:t>
            </a:r>
          </a:p>
          <a:p>
            <a:pPr>
              <a:buNone/>
            </a:pPr>
            <a:r>
              <a:rPr lang="ru-RU" sz="2000" dirty="0" smtClean="0"/>
              <a:t>Травяные сборы</a:t>
            </a:r>
          </a:p>
          <a:p>
            <a:pPr>
              <a:buNone/>
            </a:pPr>
            <a:r>
              <a:rPr lang="ru-RU" sz="2000" dirty="0" err="1" smtClean="0"/>
              <a:t>Иммуномодуляторы</a:t>
            </a:r>
            <a:endParaRPr lang="ru-RU" sz="2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86380" y="2428868"/>
            <a:ext cx="3400420" cy="37433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При гнойных осложнениях – </a:t>
            </a:r>
          </a:p>
          <a:p>
            <a:pPr>
              <a:buNone/>
            </a:pPr>
            <a:r>
              <a:rPr lang="ru-RU" sz="2400" dirty="0" smtClean="0"/>
              <a:t>хирургическое лечение </a:t>
            </a:r>
          </a:p>
          <a:p>
            <a:pPr>
              <a:buNone/>
            </a:pPr>
            <a:r>
              <a:rPr lang="ru-RU" sz="2400" dirty="0" smtClean="0"/>
              <a:t>(вскрытие абсцесса, карбункула, </a:t>
            </a:r>
            <a:r>
              <a:rPr lang="ru-RU" sz="2400" dirty="0" err="1" smtClean="0"/>
              <a:t>нефростомия</a:t>
            </a:r>
            <a:r>
              <a:rPr lang="ru-RU" sz="2400" dirty="0" smtClean="0"/>
              <a:t>)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39110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Аденома предстательной  железы (доброкачественная гиперплазия предстательной железы) 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Симптомы: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1322383"/>
          </a:xfrm>
        </p:spPr>
        <p:txBody>
          <a:bodyPr/>
          <a:lstStyle/>
          <a:p>
            <a:r>
              <a:rPr lang="ru-RU" dirty="0" smtClean="0"/>
              <a:t>Осложнение: </a:t>
            </a:r>
          </a:p>
          <a:p>
            <a:r>
              <a:rPr lang="ru-RU" dirty="0" smtClean="0"/>
              <a:t>Острая задержка мочи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Начальные стадии:</a:t>
            </a:r>
          </a:p>
          <a:p>
            <a:pPr>
              <a:buNone/>
            </a:pPr>
            <a:r>
              <a:rPr lang="ru-RU" dirty="0" smtClean="0"/>
              <a:t>Учащенное мочеиспускание (больше ночью)</a:t>
            </a:r>
          </a:p>
          <a:p>
            <a:pPr>
              <a:buNone/>
            </a:pPr>
            <a:r>
              <a:rPr lang="ru-RU" dirty="0" smtClean="0"/>
              <a:t>Неполное опорожнение мочевого пузыря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Прогрессирование заболевания:</a:t>
            </a:r>
          </a:p>
          <a:p>
            <a:pPr>
              <a:buNone/>
            </a:pPr>
            <a:r>
              <a:rPr lang="ru-RU" dirty="0" smtClean="0"/>
              <a:t>Недержание мочи (вытекание незначительными порциями)</a:t>
            </a:r>
          </a:p>
          <a:p>
            <a:pPr>
              <a:buNone/>
            </a:pPr>
            <a:r>
              <a:rPr lang="ru-RU" dirty="0" smtClean="0"/>
              <a:t>Парадоксальная ишурия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7" name="Содержимое 6" descr="аденома простаты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857752" y="3429000"/>
            <a:ext cx="3829048" cy="29206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6767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Аденома предстательной железа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Диагностика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14876" y="785794"/>
            <a:ext cx="4041775" cy="3286148"/>
          </a:xfrm>
        </p:spPr>
        <p:txBody>
          <a:bodyPr/>
          <a:lstStyle/>
          <a:p>
            <a:r>
              <a:rPr lang="ru-RU" dirty="0" smtClean="0"/>
              <a:t>Лечение</a:t>
            </a:r>
          </a:p>
          <a:p>
            <a:r>
              <a:rPr lang="ru-RU" sz="1800" i="1" dirty="0" smtClean="0"/>
              <a:t>Начальные стадии -   лекарственные препараты</a:t>
            </a:r>
          </a:p>
          <a:p>
            <a:endParaRPr lang="ru-RU" dirty="0" smtClean="0"/>
          </a:p>
          <a:p>
            <a:r>
              <a:rPr lang="ru-RU" sz="2000" dirty="0" smtClean="0"/>
              <a:t>При прогрессировании -  </a:t>
            </a:r>
            <a:r>
              <a:rPr lang="ru-RU" sz="1800" i="1" dirty="0" smtClean="0"/>
              <a:t>операция резекция аденомы (</a:t>
            </a:r>
            <a:r>
              <a:rPr lang="ru-RU" sz="1800" i="1" dirty="0" err="1" smtClean="0"/>
              <a:t>чреспузырная</a:t>
            </a:r>
            <a:r>
              <a:rPr lang="ru-RU" sz="1800" i="1" dirty="0" smtClean="0"/>
              <a:t>, </a:t>
            </a:r>
            <a:r>
              <a:rPr lang="ru-RU" sz="1800" i="1" dirty="0" err="1" smtClean="0"/>
              <a:t>трансуретральная</a:t>
            </a:r>
            <a:r>
              <a:rPr lang="ru-RU" sz="1800" i="1" dirty="0" smtClean="0"/>
              <a:t>)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/>
              <a:t>УЗИ предстательной железы -  увеличение размеров железы, наличие остаточной  мочи</a:t>
            </a:r>
          </a:p>
          <a:p>
            <a:r>
              <a:rPr lang="ru-RU" dirty="0" smtClean="0"/>
              <a:t>Ан крови на ПСА -  </a:t>
            </a:r>
            <a:r>
              <a:rPr lang="ru-RU" dirty="0" err="1" smtClean="0"/>
              <a:t>диф</a:t>
            </a:r>
            <a:r>
              <a:rPr lang="ru-RU" dirty="0" smtClean="0"/>
              <a:t>. диагноз с раком предстательной железы</a:t>
            </a:r>
          </a:p>
          <a:p>
            <a:r>
              <a:rPr lang="ru-RU" dirty="0" smtClean="0"/>
              <a:t>Пункционная биопсия</a:t>
            </a:r>
            <a:endParaRPr lang="ru-RU" dirty="0"/>
          </a:p>
        </p:txBody>
      </p:sp>
      <p:pic>
        <p:nvPicPr>
          <p:cNvPr id="9" name="Содержимое 8" descr="ТУР простаты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760912" y="3500439"/>
            <a:ext cx="3810000" cy="307183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7481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Острая задержка мочи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>
          <a:xfrm>
            <a:off x="4643438" y="1071546"/>
            <a:ext cx="4041775" cy="2643206"/>
          </a:xfrm>
        </p:spPr>
        <p:txBody>
          <a:bodyPr/>
          <a:lstStyle/>
          <a:p>
            <a:r>
              <a:rPr lang="ru-RU" dirty="0" smtClean="0"/>
              <a:t>Лечение: </a:t>
            </a:r>
          </a:p>
          <a:p>
            <a:r>
              <a:rPr lang="ru-RU" sz="2000" i="1" dirty="0" smtClean="0"/>
              <a:t>Катетеризация мочевого пузыря</a:t>
            </a:r>
          </a:p>
          <a:p>
            <a:endParaRPr lang="ru-RU" sz="2000" i="1" dirty="0" smtClean="0"/>
          </a:p>
          <a:p>
            <a:r>
              <a:rPr lang="ru-RU" sz="2000" i="1" dirty="0" smtClean="0"/>
              <a:t>При неэффективности -  </a:t>
            </a:r>
            <a:r>
              <a:rPr lang="ru-RU" sz="2000" i="1" dirty="0" err="1" smtClean="0"/>
              <a:t>эпицистостомия</a:t>
            </a:r>
            <a:endParaRPr lang="ru-RU" sz="2000" i="1" dirty="0" smtClean="0"/>
          </a:p>
          <a:p>
            <a:endParaRPr lang="ru-RU" sz="20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457200" y="1285860"/>
            <a:ext cx="4040188" cy="5018103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Причина</a:t>
            </a:r>
            <a:r>
              <a:rPr lang="ru-RU" dirty="0" smtClean="0"/>
              <a:t>: </a:t>
            </a:r>
          </a:p>
          <a:p>
            <a:r>
              <a:rPr lang="ru-RU" i="1" dirty="0" smtClean="0"/>
              <a:t>опухоль предстательной железы</a:t>
            </a:r>
          </a:p>
          <a:p>
            <a:r>
              <a:rPr lang="ru-RU" i="1" dirty="0" smtClean="0"/>
              <a:t>Камень мочевого пузыря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400" dirty="0" smtClean="0"/>
              <a:t>Клиника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i="1" dirty="0" smtClean="0"/>
              <a:t>Боли внизу живота</a:t>
            </a:r>
          </a:p>
          <a:p>
            <a:pPr>
              <a:buNone/>
            </a:pPr>
            <a:r>
              <a:rPr lang="ru-RU" i="1" dirty="0" smtClean="0"/>
              <a:t>Пальпируется увеличенный  мочевой пузырь</a:t>
            </a:r>
          </a:p>
          <a:p>
            <a:pPr>
              <a:buNone/>
            </a:pPr>
            <a:r>
              <a:rPr lang="ru-RU" i="1" dirty="0" smtClean="0"/>
              <a:t>Отсутствие мочеиспускания (парадоксальная ишурия)</a:t>
            </a:r>
            <a:endParaRPr lang="ru-RU" i="1" dirty="0"/>
          </a:p>
        </p:txBody>
      </p:sp>
      <p:pic>
        <p:nvPicPr>
          <p:cNvPr id="1026" name="Picture 2" descr="G:\училище\училище\иллюстрации\эпицистостомия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357686" y="3643314"/>
            <a:ext cx="4429156" cy="27146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67672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Анатомия и физиология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457200" y="1285859"/>
            <a:ext cx="4040188" cy="1357323"/>
          </a:xfrm>
        </p:spPr>
        <p:txBody>
          <a:bodyPr/>
          <a:lstStyle/>
          <a:p>
            <a:endParaRPr lang="ru-RU" sz="1800" dirty="0" smtClean="0"/>
          </a:p>
          <a:p>
            <a:endParaRPr lang="ru-RU" sz="1800" dirty="0" smtClean="0"/>
          </a:p>
          <a:p>
            <a:r>
              <a:rPr lang="ru-RU" sz="1800" dirty="0" smtClean="0"/>
              <a:t>Количество мочи 700-3000мл</a:t>
            </a:r>
          </a:p>
          <a:p>
            <a:r>
              <a:rPr lang="ru-RU" sz="1800" dirty="0" smtClean="0"/>
              <a:t>Удельный вес 1,008-1,030</a:t>
            </a:r>
          </a:p>
          <a:p>
            <a:r>
              <a:rPr lang="ru-RU" sz="1800" dirty="0" smtClean="0"/>
              <a:t>Белок, глюкоза -  отсутствуют</a:t>
            </a:r>
          </a:p>
          <a:p>
            <a:r>
              <a:rPr lang="ru-RU" sz="1800" dirty="0" smtClean="0"/>
              <a:t>Лейкоциты – единичные в </a:t>
            </a:r>
            <a:r>
              <a:rPr lang="ru-RU" sz="1800" dirty="0" err="1" smtClean="0"/>
              <a:t>п\зр</a:t>
            </a:r>
            <a:endParaRPr lang="ru-RU" sz="1800" dirty="0" smtClean="0"/>
          </a:p>
          <a:p>
            <a:r>
              <a:rPr lang="ru-RU" sz="1800" dirty="0" smtClean="0"/>
              <a:t>Эритроциты – отсутствуют</a:t>
            </a:r>
          </a:p>
          <a:p>
            <a:r>
              <a:rPr lang="ru-RU" sz="1800" dirty="0" smtClean="0"/>
              <a:t>Бактерии - отсутствуют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half" idx="3"/>
          </p:nvPr>
        </p:nvSpPr>
        <p:spPr>
          <a:xfrm>
            <a:off x="4500563" y="1142985"/>
            <a:ext cx="4186238" cy="2714643"/>
          </a:xfrm>
        </p:spPr>
        <p:txBody>
          <a:bodyPr/>
          <a:lstStyle/>
          <a:p>
            <a:r>
              <a:rPr lang="ru-RU" sz="1800" dirty="0" smtClean="0"/>
              <a:t>Патологические изменения</a:t>
            </a:r>
          </a:p>
          <a:p>
            <a:r>
              <a:rPr lang="ru-RU" sz="1800" i="1" dirty="0" smtClean="0"/>
              <a:t>Количество мочи: </a:t>
            </a:r>
            <a:r>
              <a:rPr lang="ru-RU" sz="1400" i="1" dirty="0" smtClean="0"/>
              <a:t>Полиурия, </a:t>
            </a:r>
            <a:r>
              <a:rPr lang="ru-RU" sz="1400" i="1" dirty="0" err="1" smtClean="0"/>
              <a:t>олигурия</a:t>
            </a:r>
            <a:r>
              <a:rPr lang="ru-RU" sz="1400" i="1" dirty="0" smtClean="0"/>
              <a:t>, анурия</a:t>
            </a:r>
          </a:p>
          <a:p>
            <a:r>
              <a:rPr lang="ru-RU" sz="1800" i="1" dirty="0" smtClean="0"/>
              <a:t>Состав мочи: </a:t>
            </a:r>
            <a:r>
              <a:rPr lang="ru-RU" sz="1400" i="1" dirty="0" smtClean="0"/>
              <a:t>микро-, </a:t>
            </a:r>
            <a:r>
              <a:rPr lang="ru-RU" sz="1400" i="1" dirty="0" err="1" smtClean="0"/>
              <a:t>макрогематурия</a:t>
            </a:r>
            <a:r>
              <a:rPr lang="ru-RU" sz="1400" i="1" dirty="0" smtClean="0"/>
              <a:t>, бактериурия</a:t>
            </a:r>
          </a:p>
          <a:p>
            <a:r>
              <a:rPr lang="ru-RU" sz="1800" i="1" dirty="0" smtClean="0"/>
              <a:t>Дизурия – </a:t>
            </a:r>
            <a:r>
              <a:rPr lang="ru-RU" sz="1400" i="1" dirty="0" smtClean="0"/>
              <a:t>болезненное мочеиспускание</a:t>
            </a:r>
          </a:p>
          <a:p>
            <a:r>
              <a:rPr lang="ru-RU" sz="1800" i="1" dirty="0" err="1" smtClean="0"/>
              <a:t>Полакиурия</a:t>
            </a:r>
            <a:r>
              <a:rPr lang="ru-RU" sz="1800" i="1" dirty="0" smtClean="0"/>
              <a:t> – </a:t>
            </a:r>
            <a:r>
              <a:rPr lang="ru-RU" sz="1400" i="1" dirty="0" smtClean="0"/>
              <a:t>учащенное мочеиспускание</a:t>
            </a:r>
          </a:p>
          <a:p>
            <a:endParaRPr lang="ru-RU" sz="1800" i="1" dirty="0"/>
          </a:p>
        </p:txBody>
      </p:sp>
      <p:pic>
        <p:nvPicPr>
          <p:cNvPr id="5" name="Содержимое 4" descr="МКБ3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rcRect l="27583" t="10566"/>
          <a:stretch>
            <a:fillRect/>
          </a:stretch>
        </p:blipFill>
        <p:spPr>
          <a:xfrm>
            <a:off x="571472" y="3000372"/>
            <a:ext cx="2925784" cy="3357586"/>
          </a:xfrm>
        </p:spPr>
      </p:pic>
      <p:pic>
        <p:nvPicPr>
          <p:cNvPr id="8" name="Содержимое 7" descr="почечный клубочек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rcRect l="3496" r="11665" b="4412"/>
          <a:stretch>
            <a:fillRect/>
          </a:stretch>
        </p:blipFill>
        <p:spPr>
          <a:xfrm>
            <a:off x="5072066" y="4000504"/>
            <a:ext cx="2786082" cy="23543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60369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Методы  обследования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500174"/>
            <a:ext cx="4829180" cy="492922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Анализы мочи: </a:t>
            </a:r>
          </a:p>
          <a:p>
            <a:pPr>
              <a:buNone/>
            </a:pPr>
            <a:r>
              <a:rPr lang="ru-RU" sz="2400" dirty="0" smtClean="0"/>
              <a:t>общий, </a:t>
            </a:r>
          </a:p>
          <a:p>
            <a:pPr>
              <a:buNone/>
            </a:pPr>
            <a:r>
              <a:rPr lang="ru-RU" sz="2400" dirty="0" smtClean="0"/>
              <a:t>по </a:t>
            </a:r>
            <a:r>
              <a:rPr lang="ru-RU" sz="2400" dirty="0" err="1" smtClean="0"/>
              <a:t>Зимницкому</a:t>
            </a:r>
            <a:r>
              <a:rPr lang="ru-RU" sz="2400" dirty="0" smtClean="0"/>
              <a:t> ( суточная, 8порций)  </a:t>
            </a:r>
          </a:p>
          <a:p>
            <a:pPr>
              <a:buNone/>
            </a:pPr>
            <a:r>
              <a:rPr lang="ru-RU" sz="2400" dirty="0" smtClean="0"/>
              <a:t>по Нечипоренко</a:t>
            </a:r>
          </a:p>
          <a:p>
            <a:r>
              <a:rPr lang="ru-RU" sz="2400" dirty="0" smtClean="0"/>
              <a:t>УЗИ почек, мочевого пузыря</a:t>
            </a:r>
          </a:p>
          <a:p>
            <a:r>
              <a:rPr lang="ru-RU" sz="2400" dirty="0" smtClean="0"/>
              <a:t>Экскреторная урография</a:t>
            </a:r>
          </a:p>
          <a:p>
            <a:r>
              <a:rPr lang="ru-RU" sz="2400" dirty="0" smtClean="0"/>
              <a:t>Компьютерная томография с </a:t>
            </a:r>
            <a:r>
              <a:rPr lang="ru-RU" sz="2400" dirty="0" err="1" smtClean="0"/>
              <a:t>контрастированием</a:t>
            </a:r>
            <a:endParaRPr lang="ru-RU" sz="2400" dirty="0" smtClean="0"/>
          </a:p>
          <a:p>
            <a:r>
              <a:rPr lang="ru-RU" sz="2400" dirty="0" smtClean="0"/>
              <a:t>Цистоскопия, </a:t>
            </a:r>
            <a:r>
              <a:rPr lang="ru-RU" sz="2400" dirty="0" err="1" smtClean="0"/>
              <a:t>хромоцистоскопия</a:t>
            </a:r>
            <a:endParaRPr lang="ru-RU" sz="2400" dirty="0" smtClean="0"/>
          </a:p>
          <a:p>
            <a:endParaRPr lang="ru-RU" sz="2000" dirty="0"/>
          </a:p>
        </p:txBody>
      </p:sp>
      <p:pic>
        <p:nvPicPr>
          <p:cNvPr id="5" name="Содержимое 4" descr="экстретор 2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572132" y="1500174"/>
            <a:ext cx="3185916" cy="485778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7481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Мочекаменная болезнь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86314" y="1357298"/>
            <a:ext cx="4040188" cy="785818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Виды  камней:  </a:t>
            </a:r>
          </a:p>
          <a:p>
            <a:r>
              <a:rPr lang="ru-RU" dirty="0" err="1" smtClean="0"/>
              <a:t>ураты</a:t>
            </a:r>
            <a:r>
              <a:rPr lang="ru-RU" dirty="0" smtClean="0"/>
              <a:t>, фосфаты, оксалаты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929190" y="1285860"/>
            <a:ext cx="3757610" cy="300039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1000108"/>
            <a:ext cx="4471990" cy="55721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/>
              <a:t>Причины камнеобразования:</a:t>
            </a:r>
          </a:p>
          <a:p>
            <a:pPr>
              <a:buNone/>
            </a:pPr>
            <a:r>
              <a:rPr lang="ru-RU" sz="2000" dirty="0" smtClean="0"/>
              <a:t>повышение уровня мочевой кислоты, </a:t>
            </a:r>
            <a:r>
              <a:rPr lang="ru-RU" sz="2000" dirty="0" err="1" smtClean="0"/>
              <a:t>оксалатных</a:t>
            </a:r>
            <a:r>
              <a:rPr lang="ru-RU" sz="2000" dirty="0" smtClean="0"/>
              <a:t> солей, солей кальция, фосфатных солей в моче;</a:t>
            </a:r>
          </a:p>
          <a:p>
            <a:pPr>
              <a:buNone/>
            </a:pPr>
            <a:endParaRPr lang="ru-RU" sz="2000" dirty="0" smtClean="0"/>
          </a:p>
          <a:p>
            <a:r>
              <a:rPr lang="ru-RU" sz="2000" i="1" dirty="0" smtClean="0"/>
              <a:t>химический состав воды и флоры;</a:t>
            </a:r>
          </a:p>
          <a:p>
            <a:r>
              <a:rPr lang="ru-RU" sz="2000" i="1" dirty="0" smtClean="0"/>
              <a:t>пищевой и питьевой режим (общая калорийность пищи, злоупотребление животным белком, солью, продуктами, содержащими в большом количестве кальций, щавелевую и аскорбиновую кислоты, недостаток в организме витаминов А и группы В)</a:t>
            </a:r>
          </a:p>
          <a:p>
            <a:r>
              <a:rPr lang="ru-RU" sz="2000" i="1" dirty="0" smtClean="0"/>
              <a:t>условия труда (вредные производства, горячие цеха, тяжелый физический труд и др.).</a:t>
            </a:r>
            <a:endParaRPr lang="ru-RU" sz="2000" i="1" dirty="0"/>
          </a:p>
        </p:txBody>
      </p:sp>
      <p:pic>
        <p:nvPicPr>
          <p:cNvPr id="7" name="Содержимое 6" descr="МКБ1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rcRect l="7031" r="8130"/>
          <a:stretch>
            <a:fillRect/>
          </a:stretch>
        </p:blipFill>
        <p:spPr>
          <a:xfrm>
            <a:off x="5214942" y="3143248"/>
            <a:ext cx="3429024" cy="214314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67672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>Мочекаменная болезнь</a:t>
            </a:r>
            <a:endParaRPr lang="ru-RU" sz="4000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Эндогенные причины </a:t>
            </a:r>
            <a:r>
              <a:rPr lang="ru-RU" dirty="0" err="1" smtClean="0"/>
              <a:t>уролитиаза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>
          <a:xfrm>
            <a:off x="4645025" y="1000108"/>
            <a:ext cx="4041775" cy="2928958"/>
          </a:xfrm>
        </p:spPr>
        <p:txBody>
          <a:bodyPr/>
          <a:lstStyle/>
          <a:p>
            <a:r>
              <a:rPr lang="ru-RU" sz="2400" dirty="0" smtClean="0"/>
              <a:t>Осложнения МКБ:</a:t>
            </a:r>
          </a:p>
          <a:p>
            <a:endParaRPr lang="ru-RU" sz="2400" dirty="0" smtClean="0"/>
          </a:p>
          <a:p>
            <a:pPr>
              <a:buFont typeface="Wingdings" pitchFamily="2" charset="2"/>
              <a:buChar char="§"/>
            </a:pPr>
            <a:r>
              <a:rPr lang="ru-RU" sz="1800" dirty="0" smtClean="0"/>
              <a:t>Гнойно-воспалительные: </a:t>
            </a:r>
            <a:r>
              <a:rPr lang="ru-RU" sz="1800" dirty="0" err="1" smtClean="0"/>
              <a:t>Пиелонефрит</a:t>
            </a:r>
            <a:r>
              <a:rPr lang="ru-RU" sz="1800" dirty="0" smtClean="0"/>
              <a:t>, абсцесс почки</a:t>
            </a:r>
          </a:p>
          <a:p>
            <a:pPr>
              <a:buFont typeface="Wingdings" pitchFamily="2" charset="2"/>
              <a:buChar char="§"/>
            </a:pPr>
            <a:endParaRPr lang="ru-RU" sz="1800" dirty="0" smtClean="0"/>
          </a:p>
          <a:p>
            <a:pPr>
              <a:buFont typeface="Wingdings" pitchFamily="2" charset="2"/>
              <a:buChar char="§"/>
            </a:pPr>
            <a:r>
              <a:rPr lang="ru-RU" sz="1800" dirty="0" smtClean="0"/>
              <a:t>Почечная колика</a:t>
            </a:r>
          </a:p>
          <a:p>
            <a:pPr>
              <a:buFont typeface="Wingdings" pitchFamily="2" charset="2"/>
              <a:buChar char="§"/>
            </a:pPr>
            <a:endParaRPr lang="ru-RU" sz="1800" dirty="0" smtClean="0"/>
          </a:p>
          <a:p>
            <a:pPr>
              <a:buFont typeface="Wingdings" pitchFamily="2" charset="2"/>
              <a:buChar char="§"/>
            </a:pPr>
            <a:r>
              <a:rPr lang="ru-RU" sz="1800" dirty="0" smtClean="0"/>
              <a:t>гидронефроз</a:t>
            </a:r>
            <a:endParaRPr lang="ru-RU" sz="1800" dirty="0"/>
          </a:p>
        </p:txBody>
      </p:sp>
      <p:pic>
        <p:nvPicPr>
          <p:cNvPr id="6" name="Содержимое 5" descr="гидронефроз.pn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5500694" y="4286256"/>
            <a:ext cx="3093031" cy="2078921"/>
          </a:xfrm>
        </p:spPr>
      </p:pic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>
          <a:xfrm>
            <a:off x="357158" y="2214554"/>
            <a:ext cx="4041775" cy="39417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инфекции  мочевых путей и </a:t>
            </a:r>
            <a:r>
              <a:rPr lang="ru-RU" dirty="0" err="1" smtClean="0"/>
              <a:t>внемочевой</a:t>
            </a:r>
            <a:r>
              <a:rPr lang="ru-RU" dirty="0" smtClean="0"/>
              <a:t> системы (ангина, фурункулез, остеомиелит, </a:t>
            </a:r>
            <a:r>
              <a:rPr lang="ru-RU" dirty="0" err="1" smtClean="0"/>
              <a:t>сальпингоофорит</a:t>
            </a:r>
            <a:r>
              <a:rPr lang="ru-RU" dirty="0" smtClean="0"/>
              <a:t>);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заболевания обмена веществ (подагра, </a:t>
            </a:r>
            <a:r>
              <a:rPr lang="ru-RU" dirty="0" err="1" smtClean="0"/>
              <a:t>гиперпаратиреоз</a:t>
            </a:r>
            <a:r>
              <a:rPr lang="ru-RU" dirty="0" smtClean="0"/>
              <a:t>);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дефицит, отсутствие или </a:t>
            </a:r>
            <a:r>
              <a:rPr lang="ru-RU" dirty="0" err="1" smtClean="0"/>
              <a:t>гиперактивность</a:t>
            </a:r>
            <a:r>
              <a:rPr lang="ru-RU" dirty="0" smtClean="0"/>
              <a:t> ряда ферментов;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наследственная предрасположенность к </a:t>
            </a:r>
            <a:r>
              <a:rPr lang="ru-RU" b="1" dirty="0" smtClean="0"/>
              <a:t>МКБ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Лечение мочекаменной болезни</a:t>
            </a:r>
            <a:endParaRPr lang="ru-RU" sz="3600" b="1" dirty="0"/>
          </a:p>
        </p:txBody>
      </p:sp>
      <p:pic>
        <p:nvPicPr>
          <p:cNvPr id="1026" name="Picture 2" descr="G:\училище\училище\иллюстрации\МКБ2.gif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lum bright="-10000" contrast="-10000"/>
          </a:blip>
          <a:srcRect l="914" t="2353" r="1524" b="5882"/>
          <a:stretch>
            <a:fillRect/>
          </a:stretch>
        </p:blipFill>
        <p:spPr bwMode="auto">
          <a:xfrm>
            <a:off x="500034" y="928670"/>
            <a:ext cx="4572032" cy="55721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3504" y="714356"/>
            <a:ext cx="3714776" cy="5857916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6000" dirty="0" smtClean="0"/>
              <a:t>Методы удаления конкремента:</a:t>
            </a:r>
          </a:p>
          <a:p>
            <a:pPr>
              <a:buNone/>
            </a:pPr>
            <a:endParaRPr lang="ru-RU" sz="6000" dirty="0" smtClean="0"/>
          </a:p>
          <a:p>
            <a:r>
              <a:rPr lang="ru-RU" sz="4500" dirty="0" smtClean="0"/>
              <a:t>консервативные методы лечения, способствующих отхождению камня; </a:t>
            </a:r>
          </a:p>
          <a:p>
            <a:endParaRPr lang="ru-RU" sz="4500" dirty="0" smtClean="0"/>
          </a:p>
          <a:p>
            <a:r>
              <a:rPr lang="ru-RU" sz="4500" dirty="0" smtClean="0"/>
              <a:t>оперативное удаление камня ;</a:t>
            </a:r>
          </a:p>
          <a:p>
            <a:pPr>
              <a:buNone/>
            </a:pPr>
            <a:r>
              <a:rPr lang="ru-RU" sz="4500" dirty="0" smtClean="0"/>
              <a:t> </a:t>
            </a:r>
          </a:p>
          <a:p>
            <a:r>
              <a:rPr lang="ru-RU" sz="4500" dirty="0" smtClean="0"/>
              <a:t>лекарственный </a:t>
            </a:r>
            <a:r>
              <a:rPr lang="ru-RU" sz="4500" dirty="0" err="1" smtClean="0"/>
              <a:t>литолиз</a:t>
            </a:r>
            <a:r>
              <a:rPr lang="ru-RU" sz="4500" dirty="0" smtClean="0"/>
              <a:t>; </a:t>
            </a:r>
          </a:p>
          <a:p>
            <a:pPr>
              <a:buNone/>
            </a:pPr>
            <a:endParaRPr lang="ru-RU" sz="4500" dirty="0" smtClean="0"/>
          </a:p>
          <a:p>
            <a:r>
              <a:rPr lang="ru-RU" sz="4500" dirty="0" smtClean="0"/>
              <a:t>инструментальное удаление</a:t>
            </a:r>
          </a:p>
          <a:p>
            <a:r>
              <a:rPr lang="ru-RU" sz="4500" dirty="0" smtClean="0"/>
              <a:t> спустившихся в мочеточник камней; </a:t>
            </a:r>
          </a:p>
          <a:p>
            <a:r>
              <a:rPr lang="ru-RU" sz="4500" dirty="0" err="1" smtClean="0"/>
              <a:t>чрескожное</a:t>
            </a:r>
            <a:r>
              <a:rPr lang="ru-RU" sz="4500" dirty="0" smtClean="0"/>
              <a:t> удаление камней почек путем экстракции (</a:t>
            </a:r>
            <a:r>
              <a:rPr lang="ru-RU" sz="4500" dirty="0" err="1" smtClean="0"/>
              <a:t>литолапоксии</a:t>
            </a:r>
            <a:r>
              <a:rPr lang="ru-RU" sz="4500" dirty="0" smtClean="0"/>
              <a:t>) или контактной </a:t>
            </a:r>
            <a:r>
              <a:rPr lang="ru-RU" sz="4500" dirty="0" err="1" smtClean="0"/>
              <a:t>литотрипсии</a:t>
            </a:r>
            <a:r>
              <a:rPr lang="ru-RU" sz="4500" dirty="0" smtClean="0"/>
              <a:t>; </a:t>
            </a:r>
          </a:p>
          <a:p>
            <a:endParaRPr lang="ru-RU" sz="4500" dirty="0" smtClean="0"/>
          </a:p>
          <a:p>
            <a:r>
              <a:rPr lang="ru-RU" sz="4500" dirty="0" err="1" smtClean="0"/>
              <a:t>уретеролитолапоксия</a:t>
            </a:r>
            <a:r>
              <a:rPr lang="ru-RU" sz="4500" dirty="0" smtClean="0"/>
              <a:t>, контактная </a:t>
            </a:r>
            <a:r>
              <a:rPr lang="ru-RU" sz="4500" dirty="0" err="1" smtClean="0"/>
              <a:t>уретеролитотрипсия</a:t>
            </a:r>
            <a:r>
              <a:rPr lang="ru-RU" sz="4500" dirty="0" smtClean="0"/>
              <a:t>; </a:t>
            </a:r>
          </a:p>
          <a:p>
            <a:endParaRPr lang="ru-RU" sz="4500" dirty="0" smtClean="0"/>
          </a:p>
          <a:p>
            <a:r>
              <a:rPr lang="ru-RU" sz="4500" dirty="0" smtClean="0"/>
              <a:t>дистанционная </a:t>
            </a:r>
            <a:r>
              <a:rPr lang="ru-RU" sz="4500" dirty="0" err="1" smtClean="0"/>
              <a:t>литотрипсия</a:t>
            </a:r>
            <a:r>
              <a:rPr lang="ru-RU" sz="4500" dirty="0" smtClean="0"/>
              <a:t> (ДЛТ);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/>
              <a:t>Профилактика МКБ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1285852" y="1714488"/>
            <a:ext cx="6500858" cy="452596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употребление не менее 2-х литров жидкости в сутки; 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 ограничение поступления в организм животного белка,</a:t>
            </a:r>
          </a:p>
          <a:p>
            <a:pPr>
              <a:buNone/>
            </a:pPr>
            <a:r>
              <a:rPr lang="ru-RU" dirty="0" smtClean="0"/>
              <a:t> 	поваренной соли, </a:t>
            </a:r>
          </a:p>
          <a:p>
            <a:pPr>
              <a:buNone/>
            </a:pPr>
            <a:r>
              <a:rPr lang="ru-RU" dirty="0" smtClean="0"/>
              <a:t>	продуктов, содержащих в большом количестве кальций, пуриновые основания( бобовые, шпинат, кофе, шоколад, рыба, мясные субпродукты, бульоны), щавелевую кислоту; 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потребление пищи, богатой клетчаткой.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67513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Почечная колика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714356"/>
            <a:ext cx="4038600" cy="592935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u="sng" dirty="0" smtClean="0"/>
              <a:t>Клиника:</a:t>
            </a:r>
          </a:p>
          <a:p>
            <a:pPr>
              <a:buNone/>
            </a:pPr>
            <a:r>
              <a:rPr lang="ru-RU" sz="2000" i="1" dirty="0" smtClean="0"/>
              <a:t>Резкие интенсивные спастические волнообразные боли в поясничной области,  по ходу мочеточника</a:t>
            </a:r>
          </a:p>
          <a:p>
            <a:pPr>
              <a:buNone/>
            </a:pPr>
            <a:r>
              <a:rPr lang="ru-RU" sz="2000" i="1" dirty="0" smtClean="0"/>
              <a:t>	иррадиация в  наружные половые органы, мочевой пузырь</a:t>
            </a:r>
          </a:p>
          <a:p>
            <a:pPr>
              <a:buNone/>
            </a:pPr>
            <a:r>
              <a:rPr lang="ru-RU" sz="2000" i="1" dirty="0" err="1" smtClean="0"/>
              <a:t>С-м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Пастернацкого</a:t>
            </a:r>
            <a:endParaRPr lang="ru-RU" sz="2000" i="1" dirty="0" smtClean="0"/>
          </a:p>
          <a:p>
            <a:pPr>
              <a:buNone/>
            </a:pPr>
            <a:r>
              <a:rPr lang="ru-RU" sz="2000" i="1" dirty="0" smtClean="0"/>
              <a:t>Учащенное, болезненное мочеиспускание</a:t>
            </a:r>
          </a:p>
          <a:p>
            <a:pPr>
              <a:buNone/>
            </a:pPr>
            <a:r>
              <a:rPr lang="ru-RU" sz="2400" u="sng" dirty="0" smtClean="0"/>
              <a:t>Обследования</a:t>
            </a:r>
            <a:r>
              <a:rPr lang="ru-RU" sz="2400" dirty="0" smtClean="0"/>
              <a:t>:</a:t>
            </a:r>
          </a:p>
          <a:p>
            <a:pPr>
              <a:buNone/>
            </a:pPr>
            <a:r>
              <a:rPr lang="ru-RU" sz="2000" b="1" i="1" dirty="0" smtClean="0"/>
              <a:t>Ан мочи </a:t>
            </a:r>
            <a:r>
              <a:rPr lang="ru-RU" sz="2000" i="1" dirty="0" smtClean="0"/>
              <a:t>-  гематурия</a:t>
            </a:r>
          </a:p>
          <a:p>
            <a:pPr>
              <a:buNone/>
            </a:pPr>
            <a:r>
              <a:rPr lang="ru-RU" sz="2000" b="1" i="1" dirty="0" smtClean="0"/>
              <a:t>УЗИ почек </a:t>
            </a:r>
            <a:r>
              <a:rPr lang="ru-RU" sz="2000" i="1" dirty="0" smtClean="0"/>
              <a:t>-  расширение лоханки почки, мочеточника, наличие конкрементов</a:t>
            </a:r>
          </a:p>
          <a:p>
            <a:pPr>
              <a:buNone/>
            </a:pPr>
            <a:r>
              <a:rPr lang="ru-RU" sz="2000" b="1" i="1" dirty="0" smtClean="0"/>
              <a:t>Экскреторная урография – </a:t>
            </a:r>
            <a:r>
              <a:rPr lang="ru-RU" sz="2000" i="1" dirty="0" smtClean="0"/>
              <a:t>задержка контрастного </a:t>
            </a:r>
            <a:r>
              <a:rPr lang="ru-RU" sz="2000" i="1" dirty="0" err="1" smtClean="0"/>
              <a:t>в-ва</a:t>
            </a:r>
            <a:endParaRPr lang="ru-RU" sz="2000" i="1" dirty="0" smtClean="0"/>
          </a:p>
          <a:p>
            <a:pPr>
              <a:buNone/>
            </a:pPr>
            <a:r>
              <a:rPr lang="ru-RU" sz="2000" b="1" i="1" dirty="0" smtClean="0"/>
              <a:t>КТ мочевыделительной системы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00562" y="1000108"/>
            <a:ext cx="4186238" cy="517209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dirty="0" smtClean="0"/>
              <a:t>Лечение</a:t>
            </a:r>
          </a:p>
          <a:p>
            <a:pPr>
              <a:buNone/>
            </a:pPr>
            <a:r>
              <a:rPr lang="ru-RU" sz="2000" dirty="0" smtClean="0"/>
              <a:t>Теплая грелка</a:t>
            </a:r>
          </a:p>
          <a:p>
            <a:pPr>
              <a:buNone/>
            </a:pPr>
            <a:r>
              <a:rPr lang="ru-RU" sz="2000" dirty="0" err="1" smtClean="0"/>
              <a:t>Спазмолитики</a:t>
            </a:r>
            <a:r>
              <a:rPr lang="ru-RU" sz="2000" dirty="0" smtClean="0"/>
              <a:t>, анальгетики</a:t>
            </a:r>
          </a:p>
          <a:p>
            <a:pPr>
              <a:buNone/>
            </a:pPr>
            <a:r>
              <a:rPr lang="ru-RU" sz="2000" dirty="0" smtClean="0"/>
              <a:t>Антибиотики (при </a:t>
            </a:r>
            <a:r>
              <a:rPr lang="ru-RU" sz="2000" dirty="0" err="1" smtClean="0"/>
              <a:t>пиелонефрите</a:t>
            </a:r>
            <a:r>
              <a:rPr lang="ru-RU" sz="2000" dirty="0" smtClean="0"/>
              <a:t>)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При отсутствии эффекта:</a:t>
            </a:r>
          </a:p>
          <a:p>
            <a:pPr>
              <a:buNone/>
            </a:pPr>
            <a:r>
              <a:rPr lang="ru-RU" sz="2000" dirty="0" err="1" smtClean="0"/>
              <a:t>Литотрипсия</a:t>
            </a:r>
            <a:r>
              <a:rPr lang="ru-RU" sz="2000" dirty="0" smtClean="0"/>
              <a:t>,  </a:t>
            </a:r>
            <a:r>
              <a:rPr lang="ru-RU" sz="2000" dirty="0" err="1" smtClean="0"/>
              <a:t>литотомия</a:t>
            </a:r>
            <a:r>
              <a:rPr lang="ru-RU" sz="2000" dirty="0" smtClean="0"/>
              <a:t>, </a:t>
            </a:r>
            <a:r>
              <a:rPr lang="ru-RU" sz="2000" dirty="0" err="1" smtClean="0"/>
              <a:t>литэкстракция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Операция</a:t>
            </a:r>
            <a:endParaRPr lang="ru-RU" sz="2000" dirty="0"/>
          </a:p>
        </p:txBody>
      </p:sp>
      <p:pic>
        <p:nvPicPr>
          <p:cNvPr id="2050" name="Picture 2" descr="G:\училище\училище\иллюстрации\нефролитотом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3643314"/>
            <a:ext cx="4058008" cy="264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53384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Травмы мочевого пузыря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428596" y="1000108"/>
            <a:ext cx="4040188" cy="1531957"/>
          </a:xfrm>
        </p:spPr>
        <p:txBody>
          <a:bodyPr/>
          <a:lstStyle/>
          <a:p>
            <a:endParaRPr lang="ru-RU" sz="1800" u="sng" dirty="0" smtClean="0"/>
          </a:p>
          <a:p>
            <a:endParaRPr lang="ru-RU" sz="1800" u="sng" dirty="0" smtClean="0"/>
          </a:p>
          <a:p>
            <a:endParaRPr lang="ru-RU" sz="1800" u="sng" dirty="0" smtClean="0"/>
          </a:p>
          <a:p>
            <a:r>
              <a:rPr lang="ru-RU" sz="1800" u="sng" dirty="0" smtClean="0"/>
              <a:t>Причины</a:t>
            </a:r>
            <a:r>
              <a:rPr lang="ru-RU" sz="1800" dirty="0" smtClean="0"/>
              <a:t>: </a:t>
            </a:r>
            <a:r>
              <a:rPr lang="ru-RU" sz="1800" i="1" dirty="0" smtClean="0"/>
              <a:t>ранение, </a:t>
            </a:r>
          </a:p>
          <a:p>
            <a:r>
              <a:rPr lang="ru-RU" sz="1800" i="1" dirty="0" smtClean="0"/>
              <a:t>	перелом костей таза, самопроизвольный разрыв при острой задержке мочи</a:t>
            </a:r>
          </a:p>
          <a:p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>
          <a:xfrm>
            <a:off x="4645025" y="500042"/>
            <a:ext cx="4041775" cy="3571900"/>
          </a:xfrm>
        </p:spPr>
        <p:txBody>
          <a:bodyPr/>
          <a:lstStyle/>
          <a:p>
            <a:r>
              <a:rPr lang="ru-RU" sz="2000" u="sng" dirty="0" smtClean="0"/>
              <a:t>Диагностика</a:t>
            </a:r>
          </a:p>
          <a:p>
            <a:pPr marL="457200" indent="-457200">
              <a:buAutoNum type="arabicPeriod"/>
            </a:pPr>
            <a:r>
              <a:rPr lang="ru-RU" sz="1800" i="1" dirty="0" smtClean="0"/>
              <a:t>Катетеризация мочевого пузыря ( отсутствие мочи, примесь крови в моче)</a:t>
            </a:r>
          </a:p>
          <a:p>
            <a:pPr marL="514350" indent="-514350">
              <a:buAutoNum type="arabicPeriod"/>
            </a:pPr>
            <a:r>
              <a:rPr lang="ru-RU" sz="1800" i="1" dirty="0" smtClean="0"/>
              <a:t>Цистография ( введение  в мочевой пузырь  через катетер </a:t>
            </a:r>
            <a:r>
              <a:rPr lang="ru-RU" sz="1800" i="1" dirty="0" err="1" smtClean="0"/>
              <a:t>рентгенконтрастного</a:t>
            </a:r>
            <a:r>
              <a:rPr lang="ru-RU" sz="1800" i="1" dirty="0" smtClean="0"/>
              <a:t> вещества, рентгенография в 2проекциях)</a:t>
            </a:r>
          </a:p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Разрыв мочевого пузыря</a:t>
            </a:r>
          </a:p>
          <a:p>
            <a:r>
              <a:rPr lang="ru-RU" sz="2400" dirty="0" err="1" smtClean="0"/>
              <a:t>Внебрюшинный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	</a:t>
            </a:r>
            <a:r>
              <a:rPr lang="ru-RU" sz="2200" i="1" dirty="0" smtClean="0"/>
              <a:t>Ложные позывы к мочеиспусканию, боли в нижних отделах живота</a:t>
            </a:r>
          </a:p>
          <a:p>
            <a:pPr>
              <a:buNone/>
            </a:pPr>
            <a:endParaRPr lang="ru-RU" sz="2400" dirty="0" smtClean="0"/>
          </a:p>
          <a:p>
            <a:r>
              <a:rPr lang="ru-RU" sz="2400" dirty="0" smtClean="0"/>
              <a:t>Внутрибрюшинный</a:t>
            </a:r>
          </a:p>
          <a:p>
            <a:pPr>
              <a:buNone/>
            </a:pPr>
            <a:r>
              <a:rPr lang="ru-RU" sz="2400" dirty="0" smtClean="0"/>
              <a:t>	</a:t>
            </a:r>
            <a:r>
              <a:rPr lang="ru-RU" sz="2400" i="1" dirty="0" smtClean="0"/>
              <a:t>Отсутствие мочеиспускания, </a:t>
            </a:r>
          </a:p>
          <a:p>
            <a:pPr>
              <a:buNone/>
            </a:pPr>
            <a:r>
              <a:rPr lang="ru-RU" sz="2400" i="1" dirty="0" smtClean="0"/>
              <a:t>	симптомы перитонита нижних отделов живота</a:t>
            </a:r>
            <a:endParaRPr lang="ru-RU" sz="2400" i="1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3786190"/>
            <a:ext cx="4041775" cy="2517773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endParaRPr lang="ru-RU" sz="2200" dirty="0" smtClean="0"/>
          </a:p>
          <a:p>
            <a:pPr marL="514350" indent="-514350">
              <a:buAutoNum type="arabicPeriod"/>
            </a:pPr>
            <a:endParaRPr lang="ru-RU" sz="2200" dirty="0" smtClean="0"/>
          </a:p>
          <a:p>
            <a:pPr marL="514350" indent="-514350">
              <a:buNone/>
            </a:pPr>
            <a:r>
              <a:rPr lang="ru-RU" sz="2200" dirty="0" smtClean="0"/>
              <a:t>Лечение:</a:t>
            </a:r>
          </a:p>
          <a:p>
            <a:pPr marL="514350" indent="-514350">
              <a:buNone/>
            </a:pPr>
            <a:r>
              <a:rPr lang="ru-RU" sz="2200" dirty="0" smtClean="0"/>
              <a:t> срочная операция – </a:t>
            </a:r>
            <a:r>
              <a:rPr lang="ru-RU" sz="2200" dirty="0" err="1" smtClean="0"/>
              <a:t>ушивание</a:t>
            </a:r>
            <a:r>
              <a:rPr lang="ru-RU" sz="2200" dirty="0" smtClean="0"/>
              <a:t> мочевого пузыря, наложение </a:t>
            </a:r>
            <a:r>
              <a:rPr lang="ru-RU" sz="2200" dirty="0" err="1" smtClean="0"/>
              <a:t>эпицистостомы</a:t>
            </a:r>
            <a:r>
              <a:rPr lang="ru-RU" sz="2200" dirty="0" smtClean="0"/>
              <a:t> ( или  катетеризация)</a:t>
            </a:r>
          </a:p>
          <a:p>
            <a:pPr marL="514350" indent="-514350">
              <a:buNone/>
            </a:pPr>
            <a:endParaRPr lang="ru-RU" sz="2200" dirty="0" smtClean="0"/>
          </a:p>
          <a:p>
            <a:pPr marL="514350" indent="-514350">
              <a:buNone/>
            </a:pPr>
            <a:endParaRPr lang="ru-RU" sz="2200" dirty="0" smtClean="0"/>
          </a:p>
          <a:p>
            <a:pPr marL="514350" indent="-514350">
              <a:buNone/>
            </a:pP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613</TotalTime>
  <Words>774</Words>
  <Application>Microsoft Office PowerPoint</Application>
  <PresentationFormat>Экран (4:3)</PresentationFormat>
  <Paragraphs>243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Литейная</vt:lpstr>
      <vt:lpstr>Заболевания системы мочевыделения</vt:lpstr>
      <vt:lpstr>Анатомия и физиология</vt:lpstr>
      <vt:lpstr>Методы  обследования</vt:lpstr>
      <vt:lpstr>Мочекаменная болезнь</vt:lpstr>
      <vt:lpstr>Мочекаменная болезнь</vt:lpstr>
      <vt:lpstr>Лечение мочекаменной болезни</vt:lpstr>
      <vt:lpstr>Профилактика МКБ</vt:lpstr>
      <vt:lpstr>Почечная колика</vt:lpstr>
      <vt:lpstr>Травмы мочевого пузыря</vt:lpstr>
      <vt:lpstr>Периоперационный период в урологии</vt:lpstr>
      <vt:lpstr>Повреждения почек</vt:lpstr>
      <vt:lpstr>Пиелонефрит воспаление почечной лоханки</vt:lpstr>
      <vt:lpstr>Острый пиелонефрит</vt:lpstr>
      <vt:lpstr>Лечение пиелонефрита</vt:lpstr>
      <vt:lpstr>Аденома предстательной  железы (доброкачественная гиперплазия предстательной железы) </vt:lpstr>
      <vt:lpstr>Аденома предстательной железа</vt:lpstr>
      <vt:lpstr>Острая задержка мочи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Болезни почек</dc:title>
  <dc:creator>mm_stolova</dc:creator>
  <cp:lastModifiedBy>DOM</cp:lastModifiedBy>
  <cp:revision>58</cp:revision>
  <dcterms:created xsi:type="dcterms:W3CDTF">2014-02-14T05:15:03Z</dcterms:created>
  <dcterms:modified xsi:type="dcterms:W3CDTF">2014-02-16T15:22:19Z</dcterms:modified>
</cp:coreProperties>
</file>